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0"/>
  </p:notesMasterIdLst>
  <p:sldIdLst>
    <p:sldId id="278" r:id="rId2"/>
    <p:sldId id="310" r:id="rId3"/>
    <p:sldId id="325" r:id="rId4"/>
    <p:sldId id="311" r:id="rId5"/>
    <p:sldId id="326" r:id="rId6"/>
    <p:sldId id="327" r:id="rId7"/>
    <p:sldId id="328" r:id="rId8"/>
    <p:sldId id="331" r:id="rId9"/>
    <p:sldId id="330" r:id="rId10"/>
    <p:sldId id="323" r:id="rId11"/>
    <p:sldId id="324" r:id="rId12"/>
    <p:sldId id="332" r:id="rId13"/>
    <p:sldId id="318" r:id="rId14"/>
    <p:sldId id="333" r:id="rId15"/>
    <p:sldId id="322" r:id="rId16"/>
    <p:sldId id="317" r:id="rId17"/>
    <p:sldId id="321" r:id="rId18"/>
    <p:sldId id="33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7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DA655-760E-49EB-A250-A8C393DDDC7F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6925F-8792-4E37-855C-2BB535B506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9805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76925F-8792-4E37-855C-2BB535B506D6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4936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444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803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1883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765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84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84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56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180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32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192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48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0CE3E51-AD75-4AD1-87CB-CC04C8D53CB3}" type="datetimeFigureOut">
              <a:rPr lang="nl-NL" smtClean="0"/>
              <a:t>5-9-2025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4247825-6723-4C22-93E0-86F06793DC77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729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5WB@tRADENArk-VAstgoed.nl" TargetMode="External"/><Relationship Id="rId2" Type="http://schemas.openxmlformats.org/officeDocument/2006/relationships/hyperlink" Target="http://www.tmv.expert/WB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voorneaanzee.notubiz.nl/document/15787368/4/Motie+VVD+D66+CDA+PVaZ+begroting+2024+woningen+gemeentelijk+woonbedrijf+afschrijven+met+restwaar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mmissiebbv.nl/page/view/8df9c151-c62e-4c1a-bfa6-b6f7769d0308/6-afschrijv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5039D-0FB6-4DFD-BC33-44D7AA1AA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3052963"/>
            <a:ext cx="11029615" cy="1497507"/>
          </a:xfrm>
        </p:spPr>
        <p:txBody>
          <a:bodyPr/>
          <a:lstStyle/>
          <a:p>
            <a:r>
              <a:rPr lang="nl-NL" dirty="0" err="1"/>
              <a:t>GemEEnte</a:t>
            </a:r>
            <a:r>
              <a:rPr lang="nl-NL" dirty="0"/>
              <a:t> Voorne aan Zee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44B555A-29AD-47B3-8003-D78148D5A4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RESTWAARDE bij waardering </a:t>
            </a:r>
            <a:r>
              <a:rPr lang="nl-NL" dirty="0" err="1"/>
              <a:t>WoningBedrijf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95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GRONDWAARDE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/>
              <a:t>De enige waarde die gegarandeerd aanwezig is–en daarmee kandidaat voor de “restwaarde”-</a:t>
            </a:r>
            <a:br>
              <a:rPr lang="nl-NL" dirty="0"/>
            </a:br>
            <a:r>
              <a:rPr lang="nl-NL" dirty="0"/>
              <a:t>is de </a:t>
            </a:r>
            <a:r>
              <a:rPr lang="nl-NL" b="1" dirty="0">
                <a:solidFill>
                  <a:schemeClr val="accent2"/>
                </a:solidFill>
              </a:rPr>
              <a:t>GRONDWAARDE</a:t>
            </a:r>
            <a:r>
              <a:rPr lang="nl-NL" dirty="0"/>
              <a:t>.</a:t>
            </a:r>
          </a:p>
          <a:p>
            <a:r>
              <a:rPr lang="nl-NL" dirty="0"/>
              <a:t>De opstal is immers tijdelijk.  Als er lang genoeg geen onderhoud aan een woning wordt gepleegd zal hij uiteindelijk instorten en in een ruïne veranderen. Waarde opstal nihil; mogelijk zelfs negatief voor sloop.</a:t>
            </a:r>
          </a:p>
          <a:p>
            <a:r>
              <a:rPr lang="nl-NL" dirty="0"/>
              <a:t>De </a:t>
            </a:r>
            <a:r>
              <a:rPr lang="nl-NL" b="1" dirty="0">
                <a:solidFill>
                  <a:schemeClr val="accent2"/>
                </a:solidFill>
              </a:rPr>
              <a:t>grond en de waarde van de grond</a:t>
            </a:r>
            <a:r>
              <a:rPr lang="nl-NL" dirty="0"/>
              <a:t> zullen niet en nooit verdwijnen.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5958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GRONDWAARDE - 2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accent2"/>
                </a:solidFill>
              </a:rPr>
              <a:t>Grond is geen slijtend actief</a:t>
            </a:r>
          </a:p>
          <a:p>
            <a:r>
              <a:rPr lang="nl-NL" dirty="0"/>
              <a:t>Deze opvatting sluit aan op en is in overeenstemming met BBV Notitie Materiële Vaste Activa 6.2.3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EA6462F-9DF5-1DB7-D624-4F20CDA69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03" y="3070358"/>
            <a:ext cx="10800000" cy="1167563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068014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GRONDWAARDE - bepaling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/>
              <a:t>Grondwaarde wordt residueel bepaald als de </a:t>
            </a:r>
            <a:r>
              <a:rPr lang="nl-NL" dirty="0">
                <a:solidFill>
                  <a:schemeClr val="accent2"/>
                </a:solidFill>
              </a:rPr>
              <a:t>waarde van de woning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/>
              <a:t>minus de noodzakelijke </a:t>
            </a:r>
            <a:r>
              <a:rPr lang="nl-NL" dirty="0">
                <a:solidFill>
                  <a:schemeClr val="accent2"/>
                </a:solidFill>
              </a:rPr>
              <a:t>bouwkosten en bijkomende kosten</a:t>
            </a:r>
            <a:r>
              <a:rPr lang="nl-NL" dirty="0"/>
              <a:t> om die woning te realiseren.</a:t>
            </a:r>
          </a:p>
          <a:p>
            <a:r>
              <a:rPr lang="nl-NL" dirty="0"/>
              <a:t>De gemeente heeft een administratie voor </a:t>
            </a:r>
            <a:r>
              <a:rPr lang="nl-NL" dirty="0">
                <a:solidFill>
                  <a:schemeClr val="accent2"/>
                </a:solidFill>
              </a:rPr>
              <a:t>marktwaarde</a:t>
            </a:r>
            <a:r>
              <a:rPr lang="nl-NL" dirty="0"/>
              <a:t> van woningen die onder de OZB-heffing ligt.</a:t>
            </a:r>
            <a:br>
              <a:rPr lang="nl-NL" dirty="0"/>
            </a:br>
            <a:r>
              <a:rPr lang="nl-NL" dirty="0"/>
              <a:t>Bouwkosten kunnen worden geschat met kengetallen.</a:t>
            </a:r>
          </a:p>
          <a:p>
            <a:r>
              <a:rPr lang="nl-NL" dirty="0"/>
              <a:t>De gemeente heeft mogelijk ook een administratie voor </a:t>
            </a:r>
            <a:r>
              <a:rPr lang="nl-NL" dirty="0">
                <a:solidFill>
                  <a:schemeClr val="accent2"/>
                </a:solidFill>
              </a:rPr>
              <a:t>grondwaarde</a:t>
            </a:r>
            <a:r>
              <a:rPr lang="nl-NL" dirty="0"/>
              <a:t> voor eventuele erfpacht.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7208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Effecten van hanteren restwaarde - 1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accent2"/>
                </a:solidFill>
              </a:rPr>
              <a:t>Bodem / Minimale Waarde</a:t>
            </a:r>
          </a:p>
          <a:p>
            <a:r>
              <a:rPr lang="nl-NL" dirty="0"/>
              <a:t>De Boekwaarde zal niet na 50 jaar –de afschrijvingstermijn- naar 0 zakken</a:t>
            </a:r>
          </a:p>
          <a:p>
            <a:r>
              <a:rPr lang="nl-NL" dirty="0"/>
              <a:t>De Boekwaarde behoudt minimaal de waarde van de grond.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9702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Effecten van hanteren restwaarde - 2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accent2"/>
                </a:solidFill>
              </a:rPr>
              <a:t>Balanspositie [ BBV Notitie Mat Vast Act 6.3 ]</a:t>
            </a:r>
          </a:p>
          <a:p>
            <a:r>
              <a:rPr lang="nl-NL" dirty="0"/>
              <a:t>Afschrijven met hanteren van </a:t>
            </a:r>
            <a:r>
              <a:rPr lang="nl-NL" b="1" dirty="0">
                <a:solidFill>
                  <a:schemeClr val="accent2"/>
                </a:solidFill>
              </a:rPr>
              <a:t>Rest</a:t>
            </a:r>
            <a:r>
              <a:rPr lang="nl-NL" dirty="0"/>
              <a:t>waarde kan alleen op toekomstige afschrijvingen worden toegepast.</a:t>
            </a:r>
          </a:p>
          <a:p>
            <a:r>
              <a:rPr lang="nl-NL" dirty="0"/>
              <a:t>De Cumulatieve Afschrijvingen in de Balans en de Jaarrekening blijven dus bestaan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13F5218D-3088-8671-EF73-C40CB1521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05" y="3477465"/>
            <a:ext cx="10800000" cy="1917616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3372694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Effecten van hanteren restwaarde - 3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/>
              <a:t>Invoering van Restwaarde legt alleen een </a:t>
            </a:r>
            <a:r>
              <a:rPr lang="nl-NL" b="1" dirty="0">
                <a:solidFill>
                  <a:schemeClr val="accent2"/>
                </a:solidFill>
              </a:rPr>
              <a:t>bodem</a:t>
            </a:r>
            <a:r>
              <a:rPr lang="nl-NL" dirty="0"/>
              <a:t> onder de Boekwaarde van het woningvastgoed.</a:t>
            </a:r>
          </a:p>
          <a:p>
            <a:r>
              <a:rPr lang="nl-NL" dirty="0"/>
              <a:t>Invoering van Restwaarde heeft </a:t>
            </a:r>
            <a:r>
              <a:rPr lang="nl-NL" dirty="0">
                <a:solidFill>
                  <a:schemeClr val="accent2"/>
                </a:solidFill>
              </a:rPr>
              <a:t>géén terugwerkende kracht</a:t>
            </a:r>
            <a:r>
              <a:rPr lang="nl-NL" dirty="0"/>
              <a:t>.</a:t>
            </a:r>
          </a:p>
          <a:p>
            <a:r>
              <a:rPr lang="nl-NL" dirty="0"/>
              <a:t>Het BBV voorziet niet in de opwaartse aanpassing van waarderingen. Het BBV kent alleen neerwaartse aanpassing als de Directe Opbrengst Waarde –bij verkoop- (nóg) lager zou zijn dan de boekwaarde.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Last but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Least</a:t>
            </a:r>
            <a:r>
              <a:rPr lang="nl-NL" dirty="0"/>
              <a:t>: </a:t>
            </a:r>
          </a:p>
          <a:p>
            <a:r>
              <a:rPr lang="nl-NL" dirty="0"/>
              <a:t>De DISCREPANTIE tussen de –</a:t>
            </a:r>
            <a:r>
              <a:rPr lang="nl-NL" b="1" dirty="0">
                <a:solidFill>
                  <a:schemeClr val="accent2"/>
                </a:solidFill>
              </a:rPr>
              <a:t>fictieve</a:t>
            </a:r>
            <a:r>
              <a:rPr lang="nl-NL" dirty="0"/>
              <a:t>- </a:t>
            </a:r>
            <a:r>
              <a:rPr lang="nl-NL" b="1" dirty="0">
                <a:solidFill>
                  <a:schemeClr val="accent2"/>
                </a:solidFill>
              </a:rPr>
              <a:t>Boekwaarde</a:t>
            </a:r>
            <a:r>
              <a:rPr lang="nl-NL" dirty="0"/>
              <a:t> in de Jaarrekening</a:t>
            </a:r>
            <a:br>
              <a:rPr lang="nl-NL" dirty="0"/>
            </a:br>
            <a:r>
              <a:rPr lang="nl-NL" dirty="0"/>
              <a:t>en de </a:t>
            </a:r>
            <a:r>
              <a:rPr lang="nl-NL" b="1" dirty="0">
                <a:solidFill>
                  <a:schemeClr val="accent2"/>
                </a:solidFill>
              </a:rPr>
              <a:t>reële waarde van de woningen</a:t>
            </a:r>
            <a:r>
              <a:rPr lang="nl-NL" dirty="0"/>
              <a:t> in de buitenwereld blijft bestaan.</a:t>
            </a:r>
          </a:p>
          <a:p>
            <a:r>
              <a:rPr lang="nl-NL" dirty="0"/>
              <a:t>Dat is het echte probleem. Daar zit ook de </a:t>
            </a:r>
            <a:r>
              <a:rPr lang="nl-NL" dirty="0">
                <a:solidFill>
                  <a:schemeClr val="accent2"/>
                </a:solidFill>
              </a:rPr>
              <a:t>kans en oplossing</a:t>
            </a:r>
            <a:r>
              <a:rPr lang="nl-NL" dirty="0"/>
              <a:t>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1418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context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Boekwaarde</a:t>
            </a:r>
            <a:r>
              <a:rPr lang="nl-NL" dirty="0"/>
              <a:t> is dwingend voorgeschreven in het </a:t>
            </a:r>
            <a:r>
              <a:rPr lang="nl-NL" dirty="0">
                <a:solidFill>
                  <a:schemeClr val="accent2"/>
                </a:solidFill>
              </a:rPr>
              <a:t>BBV</a:t>
            </a:r>
          </a:p>
          <a:p>
            <a:r>
              <a:rPr lang="nl-NL" dirty="0">
                <a:solidFill>
                  <a:schemeClr val="accent2"/>
                </a:solidFill>
              </a:rPr>
              <a:t>Boekwaarde</a:t>
            </a:r>
            <a:r>
              <a:rPr lang="nl-NL" dirty="0"/>
              <a:t> is al decennia geleden door </a:t>
            </a:r>
            <a:r>
              <a:rPr lang="nl-NL" dirty="0">
                <a:solidFill>
                  <a:schemeClr val="accent2"/>
                </a:solidFill>
              </a:rPr>
              <a:t>woningcorporaties</a:t>
            </a:r>
            <a:r>
              <a:rPr lang="nl-NL" dirty="0"/>
              <a:t> verlaten</a:t>
            </a:r>
          </a:p>
          <a:p>
            <a:r>
              <a:rPr lang="nl-NL" dirty="0"/>
              <a:t>Corporaties zijn overgegaan op waarderingssystemen die op inkomstenstromen (huur) gebaseerd zijn</a:t>
            </a:r>
            <a:br>
              <a:rPr lang="nl-NL" dirty="0"/>
            </a:br>
            <a:r>
              <a:rPr lang="nl-NL" dirty="0"/>
              <a:t>(zoals in de hele vastgoedsector gebruikelijk is)</a:t>
            </a:r>
          </a:p>
          <a:p>
            <a:r>
              <a:rPr lang="nl-NL" dirty="0"/>
              <a:t>Sinds de invoering van de Woningwet 20215 zijn woningcorporaties verplicht te waarderen tegen Marktwaarde</a:t>
            </a:r>
            <a:br>
              <a:rPr lang="nl-NL" dirty="0"/>
            </a:br>
            <a:r>
              <a:rPr lang="nl-NL" dirty="0"/>
              <a:t>(en is gebruik van boekwaarde de facto verboden).</a:t>
            </a:r>
          </a:p>
          <a:p>
            <a:r>
              <a:rPr lang="nl-NL" dirty="0"/>
              <a:t>Alle vastgoedpartijen waarderen woningen tegen </a:t>
            </a:r>
            <a:r>
              <a:rPr lang="nl-NL" dirty="0">
                <a:solidFill>
                  <a:schemeClr val="accent2"/>
                </a:solidFill>
              </a:rPr>
              <a:t>Marktwaarde</a:t>
            </a:r>
            <a:r>
              <a:rPr lang="nl-NL" dirty="0"/>
              <a:t> (in Verhuurde Staat)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1049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PROBLEEMSTELLING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nl-NL" dirty="0"/>
          </a:p>
          <a:p>
            <a:r>
              <a:rPr lang="nl-NL" dirty="0"/>
              <a:t>De zorgen en de vragen over de waardering van het vastgoed zijn terecht.</a:t>
            </a:r>
          </a:p>
          <a:p>
            <a:r>
              <a:rPr lang="nl-NL" dirty="0"/>
              <a:t>De oplossing ligt echter in een andere aanpak dan in de invoering van Restwaarde,</a:t>
            </a:r>
            <a:br>
              <a:rPr lang="nl-NL" dirty="0"/>
            </a:br>
            <a:r>
              <a:rPr lang="nl-NL" dirty="0"/>
              <a:t>die slechts een toekomstige verslechtering van de waardering en de balanspositie tempert.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8945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OPLOSSING – </a:t>
            </a:r>
            <a:r>
              <a:rPr lang="nl-NL" dirty="0">
                <a:solidFill>
                  <a:srgbClr val="0070C0"/>
                </a:solidFill>
              </a:rPr>
              <a:t>Project 5WB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0070C0"/>
                </a:solidFill>
              </a:rPr>
              <a:t>Project 5WB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Ik heb de indieners van de motie, de heren De Jong [VVD] en Mulder [D66] al aangekondigd een Projectvoorstel te zullen presenteren aan de vijf gemeenten met een Woningbedrijf om de problematiek met de waardering van woningen te adresseren.</a:t>
            </a:r>
          </a:p>
          <a:p>
            <a:pPr marL="0" indent="0">
              <a:buNone/>
            </a:pPr>
            <a:r>
              <a:rPr lang="nl-NL" dirty="0"/>
              <a:t>Dat zal wel met terugwerkende kracht effect hebben en daarmee een </a:t>
            </a:r>
            <a:r>
              <a:rPr lang="nl-NL"/>
              <a:t>gigantisch voordelig </a:t>
            </a:r>
            <a:r>
              <a:rPr lang="nl-NL" dirty="0"/>
              <a:t>effect voor uw gemeenten hebben.</a:t>
            </a:r>
          </a:p>
          <a:p>
            <a:pPr marL="0" indent="0">
              <a:buNone/>
            </a:pPr>
            <a:r>
              <a:rPr lang="nl-NL" dirty="0"/>
              <a:t>Met complimenten !</a:t>
            </a:r>
          </a:p>
          <a:p>
            <a:r>
              <a:rPr lang="nl-NL" dirty="0"/>
              <a:t>Ernst Radema</a:t>
            </a:r>
          </a:p>
          <a:p>
            <a:r>
              <a:rPr lang="nl-NL" dirty="0" err="1"/>
              <a:t>t</a:t>
            </a:r>
            <a:r>
              <a:rPr lang="nl-NL" b="1" dirty="0" err="1">
                <a:solidFill>
                  <a:srgbClr val="0070C0"/>
                </a:solidFill>
              </a:rPr>
              <a:t>RADEMA</a:t>
            </a:r>
            <a:r>
              <a:rPr lang="nl-NL" dirty="0" err="1"/>
              <a:t>rk</a:t>
            </a:r>
            <a:r>
              <a:rPr lang="nl-NL" dirty="0"/>
              <a:t> Vastgoed</a:t>
            </a:r>
          </a:p>
          <a:p>
            <a:r>
              <a:rPr lang="nl-NL" dirty="0"/>
              <a:t>drs. E.R.F. </a:t>
            </a:r>
            <a:r>
              <a:rPr lang="nl-NL" b="1" dirty="0">
                <a:solidFill>
                  <a:srgbClr val="0070C0"/>
                </a:solidFill>
              </a:rPr>
              <a:t>Radema</a:t>
            </a:r>
            <a:r>
              <a:rPr lang="nl-NL" dirty="0"/>
              <a:t> MSc REF</a:t>
            </a:r>
          </a:p>
          <a:p>
            <a:pPr marL="0" indent="0">
              <a:buNone/>
            </a:pPr>
            <a:r>
              <a:rPr lang="nl-NL" dirty="0"/>
              <a:t>Bedrijfseconoom,  Vastgoedeconoom, Woningmakelaar-Taxateur</a:t>
            </a:r>
          </a:p>
          <a:p>
            <a:pPr marL="0" indent="0">
              <a:buNone/>
            </a:pPr>
            <a:r>
              <a:rPr lang="nl-NL" dirty="0">
                <a:hlinkClick r:id="rId2"/>
              </a:rPr>
              <a:t>www.TMV.expert/WBV</a:t>
            </a:r>
            <a:endParaRPr lang="nl-NL" dirty="0"/>
          </a:p>
          <a:p>
            <a:pPr marL="0" indent="0">
              <a:buNone/>
            </a:pPr>
            <a:r>
              <a:rPr lang="nl-NL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5WB</a:t>
            </a:r>
            <a:r>
              <a:rPr lang="nl-NL" dirty="0">
                <a:solidFill>
                  <a:srgbClr val="82828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@t</a:t>
            </a:r>
            <a:r>
              <a:rPr lang="nl-NL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RADEMA</a:t>
            </a:r>
            <a:r>
              <a:rPr lang="nl-NL" dirty="0">
                <a:solidFill>
                  <a:srgbClr val="82828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rk-Vastgoed.nl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06 2860 34 77 (voor bellen gaar SMS met aankondiging)</a:t>
            </a:r>
          </a:p>
        </p:txBody>
      </p:sp>
      <p:pic>
        <p:nvPicPr>
          <p:cNvPr id="4" name="Afbeelding 3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FFCBBB66-C347-6676-5A74-C6EBE1C67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307" y="4118619"/>
            <a:ext cx="4381500" cy="220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9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MOTIE 10 juli 2025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nl-NL" dirty="0"/>
              <a:t>Bron</a:t>
            </a:r>
          </a:p>
          <a:p>
            <a:r>
              <a:rPr lang="nl-NL" dirty="0">
                <a:hlinkClick r:id="rId2"/>
              </a:rPr>
              <a:t>voorneaanzee.notubiz.nl/document/15787368/4/Motie+VVD+D66+CDA+PVaZ+begroting+2024+woningen+gemeentelijk+woonbedrijf+afschrijven+met+restwaarde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581DB27-7685-668C-EE0B-AF3FE87EAA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999" y="3429000"/>
            <a:ext cx="10800000" cy="1309397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1754265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BRON: BBV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nl-NL" dirty="0"/>
              <a:t>Bron: </a:t>
            </a:r>
          </a:p>
          <a:p>
            <a:pPr marL="0" indent="0">
              <a:buNone/>
            </a:pPr>
            <a:r>
              <a:rPr lang="nl-NL" dirty="0">
                <a:solidFill>
                  <a:schemeClr val="accent2"/>
                </a:solidFill>
              </a:rPr>
              <a:t>BBV Notitie Materiële Vaste Activa (vooral 6.3 Afschrijven )</a:t>
            </a:r>
          </a:p>
          <a:p>
            <a:r>
              <a:rPr lang="nl-NL" dirty="0">
                <a:hlinkClick r:id="rId2"/>
              </a:rPr>
              <a:t>commissiebbv.nl/page/view/8df9c151-c62e-4c1a-bfa6-b6f7769d0308/6-afschrijven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218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 BOEKHOUDKUNDIG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Activeren</a:t>
            </a:r>
          </a:p>
          <a:p>
            <a:r>
              <a:rPr lang="nl-NL" dirty="0">
                <a:solidFill>
                  <a:schemeClr val="accent2"/>
                </a:solidFill>
              </a:rPr>
              <a:t>Afschrijvingen</a:t>
            </a:r>
          </a:p>
          <a:p>
            <a:r>
              <a:rPr lang="nl-NL" dirty="0">
                <a:solidFill>
                  <a:schemeClr val="accent2"/>
                </a:solidFill>
              </a:rPr>
              <a:t>Boekwaarde</a:t>
            </a:r>
          </a:p>
          <a:p>
            <a:r>
              <a:rPr lang="nl-NL" dirty="0">
                <a:solidFill>
                  <a:schemeClr val="accent2"/>
                </a:solidFill>
              </a:rPr>
              <a:t>Restwaarde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980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 BOEKHOUDKUNDIG - ACTIVEREN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Verkrijgings- of  Vervaardigingsprijs</a:t>
            </a:r>
            <a:br>
              <a:rPr lang="nl-NL" dirty="0"/>
            </a:br>
            <a:r>
              <a:rPr lang="nl-NL" dirty="0"/>
              <a:t>De koopsom of de bouwkosten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0093BD40-3BA4-0179-CFEF-96AEF3C0A9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04" y="2988879"/>
            <a:ext cx="10800000" cy="1472013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368639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 BOEKHOUDKUNDIG - afschrijven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Afschrijven</a:t>
            </a:r>
          </a:p>
          <a:p>
            <a:pPr marL="0" indent="0">
              <a:buNone/>
            </a:pPr>
            <a:r>
              <a:rPr lang="nl-NL" dirty="0"/>
              <a:t>..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7C35DE7-C9EA-550C-E319-D7C3C01FBE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556"/>
          <a:stretch/>
        </p:blipFill>
        <p:spPr>
          <a:xfrm>
            <a:off x="636637" y="2579757"/>
            <a:ext cx="10800000" cy="1769570"/>
          </a:xfrm>
          <a:prstGeom prst="rect">
            <a:avLst/>
          </a:prstGeom>
          <a:ln>
            <a:solidFill>
              <a:schemeClr val="accent2"/>
            </a:solidFill>
          </a:ln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B4A3B206-7715-C2E5-9F92-F2EACF932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637" y="4600017"/>
            <a:ext cx="10800000" cy="868020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3349662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 BOEKHOUDKUNDIG - BOEKWAARDE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Boekwaarde</a:t>
            </a:r>
          </a:p>
          <a:p>
            <a:r>
              <a:rPr lang="nl-NL" dirty="0">
                <a:solidFill>
                  <a:schemeClr val="accent2"/>
                </a:solidFill>
              </a:rPr>
              <a:t>Per definitie</a:t>
            </a:r>
          </a:p>
          <a:p>
            <a:pPr lvl="1"/>
            <a:r>
              <a:rPr lang="nl-NL" dirty="0">
                <a:solidFill>
                  <a:schemeClr val="accent2"/>
                </a:solidFill>
              </a:rPr>
              <a:t>Verkrijgings- of  Vervaardigingsprijs</a:t>
            </a:r>
            <a:br>
              <a:rPr lang="nl-NL" dirty="0">
                <a:solidFill>
                  <a:schemeClr val="accent2"/>
                </a:solidFill>
              </a:rPr>
            </a:br>
            <a:r>
              <a:rPr lang="nl-NL" dirty="0">
                <a:solidFill>
                  <a:schemeClr val="accent2"/>
                </a:solidFill>
              </a:rPr>
              <a:t>minus</a:t>
            </a:r>
          </a:p>
          <a:p>
            <a:pPr lvl="1"/>
            <a:r>
              <a:rPr lang="nl-NL" dirty="0">
                <a:solidFill>
                  <a:schemeClr val="accent2"/>
                </a:solidFill>
              </a:rPr>
              <a:t>Cumulatieve Afschrijvingen</a:t>
            </a:r>
          </a:p>
          <a:p>
            <a:pPr lvl="1"/>
            <a:endParaRPr lang="nl-NL" dirty="0">
              <a:solidFill>
                <a:schemeClr val="accent2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5092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 BOEKHOUDKUNDIG - RESTWAARDE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Restwaarde</a:t>
            </a:r>
          </a:p>
          <a:p>
            <a:r>
              <a:rPr lang="nl-NL" dirty="0">
                <a:solidFill>
                  <a:schemeClr val="accent2"/>
                </a:solidFill>
              </a:rPr>
              <a:t>BBV 6.2.5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F5B6994-1845-8368-4AE1-2355B46A8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999" y="3018625"/>
            <a:ext cx="10800000" cy="1211923"/>
          </a:xfrm>
          <a:prstGeom prst="rect">
            <a:avLst/>
          </a:prstGeom>
          <a:ln>
            <a:solidFill>
              <a:schemeClr val="accent2"/>
            </a:solidFill>
          </a:ln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0389F1D9-9CE8-CE27-611D-207D3020E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999" y="4389828"/>
            <a:ext cx="7353300" cy="495300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668781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962F11-D000-437B-BF71-D0845D61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ANALYSE BOEKHOUDKUNDIG – RESTWAARDE 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6CD1450-F98E-4AA3-8D99-28F6B3483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nl-NL" dirty="0">
                <a:solidFill>
                  <a:schemeClr val="accent2"/>
                </a:solidFill>
              </a:rPr>
              <a:t>Restwaarde</a:t>
            </a:r>
          </a:p>
          <a:p>
            <a:r>
              <a:rPr lang="nl-NL" dirty="0">
                <a:solidFill>
                  <a:schemeClr val="accent2"/>
                </a:solidFill>
              </a:rPr>
              <a:t>BBV 6.2.5</a:t>
            </a:r>
          </a:p>
          <a:p>
            <a:endParaRPr lang="nl-NL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6F2E3B0-41DD-9A72-858F-143DCF8C0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107" y="3022113"/>
            <a:ext cx="10800000" cy="1575643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95231994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2848</TotalTime>
  <Words>702</Words>
  <Application>Microsoft Office PowerPoint</Application>
  <PresentationFormat>Breedbeeld</PresentationFormat>
  <Paragraphs>84</Paragraphs>
  <Slides>18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Aptos</vt:lpstr>
      <vt:lpstr>Gill Sans MT</vt:lpstr>
      <vt:lpstr>Wingdings 2</vt:lpstr>
      <vt:lpstr>Dividend</vt:lpstr>
      <vt:lpstr>GemEEnte Voorne aan Zee</vt:lpstr>
      <vt:lpstr>MOTIE 10 juli 2025</vt:lpstr>
      <vt:lpstr>BRON: BBV</vt:lpstr>
      <vt:lpstr>ANALYSE BOEKHOUDKUNDIG</vt:lpstr>
      <vt:lpstr>ANALYSE BOEKHOUDKUNDIG - ACTIVEREN</vt:lpstr>
      <vt:lpstr>ANALYSE BOEKHOUDKUNDIG - afschrijven</vt:lpstr>
      <vt:lpstr>ANALYSE BOEKHOUDKUNDIG - BOEKWAARDE</vt:lpstr>
      <vt:lpstr>ANALYSE BOEKHOUDKUNDIG - RESTWAARDE</vt:lpstr>
      <vt:lpstr>ANALYSE BOEKHOUDKUNDIG – RESTWAARDE 2</vt:lpstr>
      <vt:lpstr>GRONDWAARDE</vt:lpstr>
      <vt:lpstr>GRONDWAARDE - 2</vt:lpstr>
      <vt:lpstr>GRONDWAARDE - bepaling</vt:lpstr>
      <vt:lpstr>Effecten van hanteren restwaarde - 1</vt:lpstr>
      <vt:lpstr>Effecten van hanteren restwaarde - 2</vt:lpstr>
      <vt:lpstr>Effecten van hanteren restwaarde - 3</vt:lpstr>
      <vt:lpstr>context</vt:lpstr>
      <vt:lpstr>PROBLEEMSTELLING</vt:lpstr>
      <vt:lpstr>OPLOSSING – Project 5WB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radema@xs4all.com</dc:creator>
  <cp:lastModifiedBy>Ernst Radema</cp:lastModifiedBy>
  <cp:revision>109</cp:revision>
  <dcterms:created xsi:type="dcterms:W3CDTF">2018-04-03T14:44:36Z</dcterms:created>
  <dcterms:modified xsi:type="dcterms:W3CDTF">2025-09-05T14:03:22Z</dcterms:modified>
</cp:coreProperties>
</file>